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369" r:id="rId3"/>
    <p:sldId id="353" r:id="rId4"/>
    <p:sldId id="354" r:id="rId5"/>
    <p:sldId id="346" r:id="rId6"/>
    <p:sldId id="356" r:id="rId7"/>
    <p:sldId id="368" r:id="rId8"/>
    <p:sldId id="370" r:id="rId9"/>
    <p:sldId id="351" r:id="rId10"/>
    <p:sldId id="289" r:id="rId11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83CAFF"/>
    <a:srgbClr val="004586"/>
    <a:srgbClr val="0084D1"/>
    <a:srgbClr val="99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4F2B-BAC7-4A1A-B993-CC4D5ED5FCB8}" type="datetimeFigureOut">
              <a:rPr lang="et-EE" smtClean="0"/>
              <a:pPr/>
              <a:t>21.10.2015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1AA53-E507-4510-9419-E399BF833F9F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=""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aidi pildi kohatä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Märkmete kohatäid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mtClean="0"/>
          </a:p>
        </p:txBody>
      </p:sp>
      <p:sp>
        <p:nvSpPr>
          <p:cNvPr id="26628" name="Slaidinumbri kohatä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83B14F-DEEB-4DAD-A28B-D9319AF76239}" type="slidenum">
              <a:rPr lang="et-EE" altLang="et-EE" smtClean="0"/>
              <a:pPr/>
              <a:t>6</a:t>
            </a:fld>
            <a:endParaRPr lang="et-EE" alt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aidi pildi kohatä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Märkmete kohatäid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mtClean="0"/>
          </a:p>
        </p:txBody>
      </p:sp>
      <p:sp>
        <p:nvSpPr>
          <p:cNvPr id="26628" name="Slaidinumbri kohatä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83B14F-DEEB-4DAD-A28B-D9319AF76239}" type="slidenum">
              <a:rPr lang="et-EE" altLang="et-EE" smtClean="0"/>
              <a:pPr/>
              <a:t>7</a:t>
            </a:fld>
            <a:endParaRPr lang="et-EE" alt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04000" y="1548061"/>
            <a:ext cx="6984201" cy="2699939"/>
          </a:xfrm>
        </p:spPr>
        <p:txBody>
          <a:bodyPr/>
          <a:lstStyle/>
          <a:p>
            <a:pPr lvl="0"/>
            <a:r>
              <a:rPr lang="et-EE" dirty="0" smtClean="0">
                <a:solidFill>
                  <a:srgbClr val="0070C0"/>
                </a:solidFill>
                <a:ea typeface="Tahoma" pitchFamily="34" charset="0"/>
                <a:cs typeface="Arial" pitchFamily="34" charset="0"/>
              </a:rPr>
              <a:t/>
            </a:r>
            <a:br>
              <a:rPr lang="et-EE" dirty="0" smtClean="0">
                <a:solidFill>
                  <a:srgbClr val="0070C0"/>
                </a:solidFill>
                <a:ea typeface="Tahoma" pitchFamily="34" charset="0"/>
                <a:cs typeface="Arial" pitchFamily="34" charset="0"/>
              </a:rPr>
            </a:br>
            <a:r>
              <a:rPr lang="et-EE" sz="5800" dirty="0" smtClean="0">
                <a:solidFill>
                  <a:srgbClr val="0084D1"/>
                </a:solidFill>
                <a:ea typeface="Tahoma" pitchFamily="34" charset="0"/>
                <a:cs typeface="Arial" pitchFamily="34" charset="0"/>
              </a:rPr>
              <a:t>KOV r</a:t>
            </a:r>
            <a:r>
              <a:rPr lang="et-EE" sz="6000" dirty="0" smtClean="0">
                <a:solidFill>
                  <a:srgbClr val="0084D1"/>
                </a:solidFill>
              </a:rPr>
              <a:t>eformi eesmärgid ja põhimõtted</a:t>
            </a:r>
            <a:endParaRPr lang="en-US" sz="5800" dirty="0">
              <a:solidFill>
                <a:srgbClr val="0070C0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4000" y="4356373"/>
            <a:ext cx="7200000" cy="1584176"/>
          </a:xfrm>
        </p:spPr>
        <p:txBody>
          <a:bodyPr/>
          <a:lstStyle/>
          <a:p>
            <a:r>
              <a:rPr lang="et-EE" dirty="0" smtClean="0">
                <a:latin typeface="+mj-lt"/>
                <a:cs typeface="Arial" pitchFamily="34" charset="0"/>
              </a:rPr>
              <a:t/>
            </a:r>
            <a:br>
              <a:rPr lang="et-EE" dirty="0" smtClean="0">
                <a:latin typeface="+mj-lt"/>
                <a:cs typeface="Arial" pitchFamily="34" charset="0"/>
              </a:rPr>
            </a:br>
            <a:r>
              <a:rPr lang="et-EE" dirty="0" smtClean="0">
                <a:latin typeface="+mj-lt"/>
                <a:cs typeface="Arial" pitchFamily="34" charset="0"/>
              </a:rPr>
              <a:t/>
            </a:r>
            <a:br>
              <a:rPr lang="et-EE" dirty="0" smtClean="0">
                <a:latin typeface="+mj-lt"/>
                <a:cs typeface="Arial" pitchFamily="34" charset="0"/>
              </a:rPr>
            </a:br>
            <a:endParaRPr lang="fi-FI" sz="2000" dirty="0">
              <a:latin typeface="+mj-lt"/>
              <a:cs typeface="Arial" pitchFamily="34" charset="0"/>
            </a:endParaRPr>
          </a:p>
          <a:p>
            <a:r>
              <a:rPr lang="et-EE" sz="2000" dirty="0" smtClean="0">
                <a:latin typeface="+mj-lt"/>
                <a:cs typeface="Arial" pitchFamily="34" charset="0"/>
              </a:rPr>
              <a:t>10.2015</a:t>
            </a:r>
            <a:endParaRPr lang="fi-FI" sz="2000" dirty="0">
              <a:latin typeface="+mj-lt"/>
              <a:cs typeface="Arial" pitchFamily="34" charset="0"/>
            </a:endParaRPr>
          </a:p>
        </p:txBody>
      </p:sp>
      <p:pic>
        <p:nvPicPr>
          <p:cNvPr id="4" name="Picture 3" descr="EL_Sotsiaalfond_horisonta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001" y="5364485"/>
            <a:ext cx="2037606" cy="11352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47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04000" y="2448000"/>
            <a:ext cx="7200000" cy="97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64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pPr marL="0" marR="0" lvl="0" indent="0" algn="ctr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4800" dirty="0" smtClean="0">
                <a:solidFill>
                  <a:srgbClr val="0070C0"/>
                </a:solidFill>
                <a:latin typeface="+mj-lt"/>
                <a:ea typeface="Tahoma" pitchFamily="34" charset="0"/>
                <a:cs typeface="Arial" pitchFamily="34" charset="0"/>
              </a:rPr>
              <a:t>Tänan </a:t>
            </a:r>
            <a:r>
              <a:rPr lang="et-EE" sz="4800" dirty="0" err="1" smtClean="0">
                <a:solidFill>
                  <a:srgbClr val="0070C0"/>
                </a:solidFill>
                <a:latin typeface="+mj-lt"/>
                <a:ea typeface="Tahoma" pitchFamily="34" charset="0"/>
                <a:cs typeface="Arial" pitchFamily="34" charset="0"/>
              </a:rPr>
              <a:t>kaasamõtlemast</a:t>
            </a:r>
            <a:r>
              <a:rPr kumimoji="0" lang="et-EE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Tahoma" pitchFamily="34" charset="0"/>
                <a:cs typeface="Arial" pitchFamily="34" charset="0"/>
              </a:rPr>
              <a:t>! 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403425" y="3636293"/>
            <a:ext cx="7200575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t-EE" sz="2400" noProof="0" dirty="0" smtClean="0">
              <a:solidFill>
                <a:srgbClr val="000000"/>
              </a:solidFill>
              <a:latin typeface="+mj-lt"/>
              <a:ea typeface="Tahoma" pitchFamily="34" charset="0"/>
              <a:cs typeface="Arial" pitchFamily="34" charset="0"/>
            </a:endParaRPr>
          </a:p>
          <a:p>
            <a:pPr marL="0" marR="0" lvl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t-EE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67902" y="215900"/>
            <a:ext cx="3464721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Valdade ühinemine saab olla vahend, mitte eesmärk!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251918"/>
            <a:ext cx="7920000" cy="864095"/>
          </a:xfrm>
        </p:spPr>
        <p:txBody>
          <a:bodyPr/>
          <a:lstStyle/>
          <a:p>
            <a:r>
              <a:rPr lang="et-EE" altLang="et-EE" dirty="0" smtClean="0">
                <a:solidFill>
                  <a:srgbClr val="0070C0"/>
                </a:solidFill>
              </a:rPr>
              <a:t>Kohaliku omavalitsuse reformi eesmärgid</a:t>
            </a:r>
            <a:endParaRPr lang="et-EE" dirty="0">
              <a:solidFill>
                <a:srgbClr val="0070C0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pPr>
              <a:spcAft>
                <a:spcPts val="600"/>
              </a:spcAft>
              <a:buNone/>
              <a:defRPr/>
            </a:pPr>
            <a:r>
              <a:rPr lang="et-EE" sz="1800" dirty="0" smtClean="0">
                <a:latin typeface="+mj-lt"/>
              </a:rPr>
              <a:t>Kohaliku omavalitsuse </a:t>
            </a:r>
            <a:r>
              <a:rPr lang="et-EE" sz="1800" dirty="0" smtClean="0">
                <a:solidFill>
                  <a:srgbClr val="0070C0"/>
                </a:solidFill>
                <a:latin typeface="+mj-lt"/>
              </a:rPr>
              <a:t>reformi üldeesmärgid:</a:t>
            </a:r>
            <a:endParaRPr lang="et-EE" sz="18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400" dirty="0" smtClean="0">
                <a:latin typeface="+mj-lt"/>
              </a:rPr>
              <a:t>KOV </a:t>
            </a:r>
            <a:r>
              <a:rPr lang="et-EE" sz="2400" dirty="0" smtClean="0">
                <a:solidFill>
                  <a:srgbClr val="0070C0"/>
                </a:solidFill>
                <a:latin typeface="+mj-lt"/>
              </a:rPr>
              <a:t>juhtimise kvaliteedi tõus </a:t>
            </a:r>
            <a:r>
              <a:rPr lang="et-EE" sz="24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t-EE" sz="2400" dirty="0" smtClean="0">
                <a:latin typeface="+mj-lt"/>
              </a:rPr>
              <a:t>parem teenuste osutamise võimekus, strateegilise juhtimise kasv jne).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400" dirty="0" smtClean="0">
                <a:latin typeface="+mj-lt"/>
              </a:rPr>
              <a:t>Suurem võimekus </a:t>
            </a:r>
            <a:r>
              <a:rPr lang="et-EE" sz="2400" dirty="0" smtClean="0">
                <a:solidFill>
                  <a:srgbClr val="0070C0"/>
                </a:solidFill>
                <a:latin typeface="+mj-lt"/>
              </a:rPr>
              <a:t>suunata oma piirkonna arengut</a:t>
            </a:r>
            <a:r>
              <a:rPr lang="et-EE" sz="2400" dirty="0" smtClean="0">
                <a:latin typeface="+mj-lt"/>
              </a:rPr>
              <a:t>.</a:t>
            </a:r>
          </a:p>
          <a:p>
            <a:pPr marL="0" indent="0">
              <a:spcAft>
                <a:spcPts val="600"/>
              </a:spcAft>
              <a:buFont typeface="Arial" charset="0"/>
              <a:buNone/>
              <a:defRPr/>
            </a:pPr>
            <a:r>
              <a:rPr lang="et-EE" sz="1800" dirty="0" smtClean="0">
                <a:latin typeface="+mj-lt"/>
              </a:rPr>
              <a:t>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Ala</a:t>
            </a:r>
            <a:r>
              <a:rPr lang="et-EE" sz="2000" dirty="0" smtClean="0">
                <a:solidFill>
                  <a:srgbClr val="0070C0"/>
                </a:solidFill>
                <a:latin typeface="+mj-lt"/>
              </a:rPr>
              <a:t>eesmärgid</a:t>
            </a:r>
            <a:r>
              <a:rPr lang="et-EE" sz="2000" b="1" dirty="0" smtClean="0">
                <a:latin typeface="+mj-lt"/>
              </a:rPr>
              <a:t>, </a:t>
            </a:r>
            <a:r>
              <a:rPr lang="et-EE" sz="2000" dirty="0" smtClean="0">
                <a:latin typeface="+mj-lt"/>
              </a:rPr>
              <a:t>millesse reformi läbiviimine panustab 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000" dirty="0" smtClean="0">
                <a:latin typeface="+mj-lt"/>
              </a:rPr>
              <a:t>Elanike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õigus osaleda kohaliku omavalitsuse teostamisel</a:t>
            </a:r>
            <a:r>
              <a:rPr lang="et-EE" sz="2000" dirty="0" smtClean="0">
                <a:latin typeface="+mj-lt"/>
              </a:rPr>
              <a:t>. 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000" dirty="0" smtClean="0">
                <a:latin typeface="+mj-lt"/>
              </a:rPr>
              <a:t>KOV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suurem roll ja eelarveliste vahendite osakaal ühiskonnaelu </a:t>
            </a:r>
            <a:r>
              <a:rPr lang="et-EE" sz="2000" dirty="0" smtClean="0">
                <a:latin typeface="+mj-lt"/>
              </a:rPr>
              <a:t>korraldamisel,  suurem finantsautonoomia.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000" dirty="0" smtClean="0">
                <a:latin typeface="+mj-lt"/>
              </a:rPr>
              <a:t>Kohaliku omavalitsuse võime, valikuvõimalus ja vastutus iseseisvalt ja ökonoomselt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lahendada kõiki olulisi kohaliku elu korraldamise ülesandeid</a:t>
            </a:r>
            <a:r>
              <a:rPr lang="et-EE" sz="2000" dirty="0" smtClean="0">
                <a:latin typeface="+mj-lt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000" dirty="0" smtClean="0">
                <a:latin typeface="+mj-lt"/>
              </a:rPr>
              <a:t>Kohaliku omavalitsuse üksuste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territoriaalne kooskõla </a:t>
            </a:r>
            <a:r>
              <a:rPr lang="et-EE" sz="2000" dirty="0" smtClean="0">
                <a:latin typeface="+mj-lt"/>
              </a:rPr>
              <a:t>asustussüsteemiga.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t-EE" sz="2000" dirty="0" smtClean="0">
                <a:latin typeface="+mj-lt"/>
              </a:rPr>
              <a:t>Tugevam kohalik </a:t>
            </a:r>
            <a:r>
              <a:rPr lang="et-EE" sz="2000" dirty="0" smtClean="0">
                <a:solidFill>
                  <a:srgbClr val="0084D1"/>
                </a:solidFill>
                <a:latin typeface="+mj-lt"/>
              </a:rPr>
              <a:t>esindusdemokraatia</a:t>
            </a:r>
            <a:r>
              <a:rPr lang="et-EE" sz="2000" dirty="0" smtClean="0">
                <a:latin typeface="+mj-lt"/>
              </a:rPr>
              <a:t>. </a:t>
            </a:r>
            <a:endParaRPr lang="et-EE" sz="2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"/>
          <p:cNvSpPr/>
          <p:nvPr/>
        </p:nvSpPr>
        <p:spPr>
          <a:xfrm>
            <a:off x="460915" y="332526"/>
            <a:ext cx="3613876" cy="122084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400" dirty="0"/>
              <a:t>Mõistlikum, demokraatlikum ja säästlikum riigivalitsemine</a:t>
            </a:r>
          </a:p>
        </p:txBody>
      </p:sp>
      <p:sp>
        <p:nvSpPr>
          <p:cNvPr id="3" name="Ristkülik 2"/>
          <p:cNvSpPr/>
          <p:nvPr/>
        </p:nvSpPr>
        <p:spPr>
          <a:xfrm>
            <a:off x="4651325" y="332526"/>
            <a:ext cx="3746683" cy="122084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400" dirty="0"/>
              <a:t>Tasakaalustatum kohalik ja regionaalne </a:t>
            </a:r>
            <a:r>
              <a:rPr lang="et-EE" sz="2400" dirty="0" smtClean="0"/>
              <a:t>areng</a:t>
            </a:r>
            <a:endParaRPr lang="et-EE" sz="2400" dirty="0"/>
          </a:p>
        </p:txBody>
      </p:sp>
      <p:sp>
        <p:nvSpPr>
          <p:cNvPr id="4" name="Ristkülik 3"/>
          <p:cNvSpPr/>
          <p:nvPr/>
        </p:nvSpPr>
        <p:spPr>
          <a:xfrm>
            <a:off x="1381179" y="1828894"/>
            <a:ext cx="2693612" cy="1220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000" dirty="0"/>
              <a:t>KOV suurem roll ühiskonnaelu korraldamisel</a:t>
            </a:r>
          </a:p>
        </p:txBody>
      </p:sp>
      <p:sp>
        <p:nvSpPr>
          <p:cNvPr id="5" name="Ristkülik 4"/>
          <p:cNvSpPr/>
          <p:nvPr/>
        </p:nvSpPr>
        <p:spPr>
          <a:xfrm>
            <a:off x="4634137" y="1828894"/>
            <a:ext cx="2692050" cy="1220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000" dirty="0"/>
              <a:t>Kõigi KOV üksuste parem kohaliku elu korraldamise võimekus</a:t>
            </a:r>
          </a:p>
        </p:txBody>
      </p:sp>
      <p:sp>
        <p:nvSpPr>
          <p:cNvPr id="6" name="Ristkülik 5"/>
          <p:cNvSpPr/>
          <p:nvPr/>
        </p:nvSpPr>
        <p:spPr>
          <a:xfrm>
            <a:off x="3162338" y="3201437"/>
            <a:ext cx="2692050" cy="7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Suurem demokraatlik vastutus</a:t>
            </a:r>
          </a:p>
        </p:txBody>
      </p:sp>
      <p:sp>
        <p:nvSpPr>
          <p:cNvPr id="7" name="Ristkülik 6"/>
          <p:cNvSpPr/>
          <p:nvPr/>
        </p:nvSpPr>
        <p:spPr>
          <a:xfrm>
            <a:off x="6129373" y="3206188"/>
            <a:ext cx="2693612" cy="79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Suurem territoriaalne kooskõla asustussüsteemiga</a:t>
            </a:r>
          </a:p>
        </p:txBody>
      </p:sp>
      <p:sp>
        <p:nvSpPr>
          <p:cNvPr id="8" name="Ristkülik 7"/>
          <p:cNvSpPr/>
          <p:nvPr/>
        </p:nvSpPr>
        <p:spPr>
          <a:xfrm>
            <a:off x="176554" y="3206188"/>
            <a:ext cx="2693612" cy="79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Suuremad valikuvõimalused kohaliku elu korraldamisel</a:t>
            </a:r>
          </a:p>
        </p:txBody>
      </p:sp>
      <p:cxnSp>
        <p:nvCxnSpPr>
          <p:cNvPr id="10" name="Sirgkonnektor 9"/>
          <p:cNvCxnSpPr/>
          <p:nvPr/>
        </p:nvCxnSpPr>
        <p:spPr>
          <a:xfrm>
            <a:off x="460914" y="1695884"/>
            <a:ext cx="7937093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>
            <a:off x="246863" y="5364485"/>
            <a:ext cx="793865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stkülik 12"/>
          <p:cNvSpPr/>
          <p:nvPr/>
        </p:nvSpPr>
        <p:spPr>
          <a:xfrm>
            <a:off x="246863" y="5508502"/>
            <a:ext cx="1559295" cy="9342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400" dirty="0">
                <a:solidFill>
                  <a:srgbClr val="002060"/>
                </a:solidFill>
              </a:rPr>
              <a:t>Muudatused KOV rahastamis-korralduses</a:t>
            </a:r>
          </a:p>
        </p:txBody>
      </p:sp>
      <p:sp>
        <p:nvSpPr>
          <p:cNvPr id="14" name="Ristkülik 13"/>
          <p:cNvSpPr/>
          <p:nvPr/>
        </p:nvSpPr>
        <p:spPr>
          <a:xfrm>
            <a:off x="1965524" y="5511668"/>
            <a:ext cx="1524922" cy="9310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400" dirty="0">
                <a:solidFill>
                  <a:srgbClr val="002060"/>
                </a:solidFill>
              </a:rPr>
              <a:t>Muudatused KOV ülesannetes</a:t>
            </a:r>
          </a:p>
        </p:txBody>
      </p:sp>
      <p:sp>
        <p:nvSpPr>
          <p:cNvPr id="15" name="Ristkülik 14"/>
          <p:cNvSpPr/>
          <p:nvPr/>
        </p:nvSpPr>
        <p:spPr>
          <a:xfrm>
            <a:off x="3621690" y="5508502"/>
            <a:ext cx="1771784" cy="9342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400" dirty="0">
                <a:solidFill>
                  <a:srgbClr val="002060"/>
                </a:solidFill>
              </a:rPr>
              <a:t>Muudatused KOV professionaalse võimekuse nõuetes või soovitustes</a:t>
            </a:r>
          </a:p>
        </p:txBody>
      </p:sp>
      <p:sp>
        <p:nvSpPr>
          <p:cNvPr id="16" name="Ristkülik 15"/>
          <p:cNvSpPr/>
          <p:nvPr/>
        </p:nvSpPr>
        <p:spPr>
          <a:xfrm>
            <a:off x="5554403" y="5508501"/>
            <a:ext cx="1567107" cy="9041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400" dirty="0">
                <a:solidFill>
                  <a:srgbClr val="002060"/>
                </a:solidFill>
              </a:rPr>
              <a:t>Muudatused KOV teostamise vormides: koostöö</a:t>
            </a:r>
          </a:p>
        </p:txBody>
      </p:sp>
      <p:sp>
        <p:nvSpPr>
          <p:cNvPr id="17" name="Ristkülik 16"/>
          <p:cNvSpPr/>
          <p:nvPr/>
        </p:nvSpPr>
        <p:spPr>
          <a:xfrm>
            <a:off x="7255878" y="5508501"/>
            <a:ext cx="1567108" cy="9041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400" dirty="0">
                <a:solidFill>
                  <a:srgbClr val="002060"/>
                </a:solidFill>
              </a:rPr>
              <a:t>Muudatused KOV haldus-territoriaalses korralduses: piirid</a:t>
            </a:r>
          </a:p>
        </p:txBody>
      </p:sp>
      <p:sp>
        <p:nvSpPr>
          <p:cNvPr id="18" name="Ristkülik 17"/>
          <p:cNvSpPr/>
          <p:nvPr/>
        </p:nvSpPr>
        <p:spPr>
          <a:xfrm>
            <a:off x="176555" y="4139596"/>
            <a:ext cx="1807719" cy="934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600" dirty="0"/>
              <a:t>KOV finantsautonoomia kasv</a:t>
            </a:r>
          </a:p>
        </p:txBody>
      </p:sp>
      <p:sp>
        <p:nvSpPr>
          <p:cNvPr id="19" name="Ristkülik 18"/>
          <p:cNvSpPr/>
          <p:nvPr/>
        </p:nvSpPr>
        <p:spPr>
          <a:xfrm>
            <a:off x="5830951" y="4068341"/>
            <a:ext cx="2992034" cy="114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600" dirty="0"/>
              <a:t>Teenuste </a:t>
            </a:r>
            <a:r>
              <a:rPr lang="et-EE" sz="1600" dirty="0" smtClean="0"/>
              <a:t>osutamiseks </a:t>
            </a:r>
            <a:r>
              <a:rPr lang="et-EE" sz="1600" dirty="0"/>
              <a:t>ja </a:t>
            </a:r>
            <a:r>
              <a:rPr lang="et-EE" sz="1600" dirty="0" smtClean="0"/>
              <a:t>korraldamiseks </a:t>
            </a:r>
            <a:r>
              <a:rPr lang="et-EE" sz="1600" dirty="0"/>
              <a:t>piisava </a:t>
            </a:r>
            <a:r>
              <a:rPr lang="et-EE" sz="1600" dirty="0" smtClean="0"/>
              <a:t>rahvastikuga </a:t>
            </a:r>
            <a:r>
              <a:rPr lang="et-EE" sz="1600" dirty="0"/>
              <a:t>sidusate valdade-linnade moodustumine</a:t>
            </a:r>
          </a:p>
        </p:txBody>
      </p:sp>
      <p:sp>
        <p:nvSpPr>
          <p:cNvPr id="20" name="Ristkülik 19"/>
          <p:cNvSpPr/>
          <p:nvPr/>
        </p:nvSpPr>
        <p:spPr>
          <a:xfrm>
            <a:off x="2090518" y="4139596"/>
            <a:ext cx="1806157" cy="934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600" dirty="0"/>
              <a:t>Strateegilise ja korraldusliku juhtimise tugevnemine</a:t>
            </a:r>
          </a:p>
        </p:txBody>
      </p:sp>
      <p:sp>
        <p:nvSpPr>
          <p:cNvPr id="21" name="Ristkülik 20"/>
          <p:cNvSpPr/>
          <p:nvPr/>
        </p:nvSpPr>
        <p:spPr>
          <a:xfrm>
            <a:off x="3998233" y="4139596"/>
            <a:ext cx="1706162" cy="934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1600" dirty="0"/>
              <a:t>KOV teostamise subsidiaarsuse suurenemine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251918"/>
            <a:ext cx="7920000" cy="864095"/>
          </a:xfrm>
        </p:spPr>
        <p:txBody>
          <a:bodyPr/>
          <a:lstStyle/>
          <a:p>
            <a:r>
              <a:rPr lang="et-EE" altLang="et-EE" dirty="0" smtClean="0">
                <a:solidFill>
                  <a:srgbClr val="0070C0"/>
                </a:solidFill>
              </a:rPr>
              <a:t>Vabariigi Valitsuse tegevusprogramm</a:t>
            </a:r>
            <a:endParaRPr lang="et-EE" dirty="0">
              <a:solidFill>
                <a:srgbClr val="0070C0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pPr>
              <a:buNone/>
              <a:defRPr/>
            </a:pPr>
            <a:r>
              <a:rPr lang="et-EE" sz="2800" dirty="0" smtClean="0"/>
              <a:t>Viime läbi omavalitsuste vastavuse hindamise üheselt tõlgendatavate kriteeriumide põhjal. Kriteeriumitele mittevastavad omavalitsused peavad ühinema seaduses toodud tähtajaks.</a:t>
            </a:r>
          </a:p>
          <a:p>
            <a:pPr>
              <a:buNone/>
              <a:defRPr/>
            </a:pPr>
            <a:r>
              <a:rPr lang="et-EE" sz="2800" dirty="0" smtClean="0"/>
              <a:t>Arutelu all olevaid teemasid: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t-EE" sz="2800" dirty="0" smtClean="0"/>
              <a:t>reformi aluseks </a:t>
            </a:r>
            <a:r>
              <a:rPr lang="et-EE" sz="2800" dirty="0" smtClean="0">
                <a:solidFill>
                  <a:srgbClr val="0084D1"/>
                </a:solidFill>
              </a:rPr>
              <a:t>olevate kriteeriumide sätestamine 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t-EE" sz="2800" dirty="0" smtClean="0">
                <a:solidFill>
                  <a:srgbClr val="0084D1"/>
                </a:solidFill>
              </a:rPr>
              <a:t>KOV ülesannete </a:t>
            </a:r>
            <a:r>
              <a:rPr lang="et-EE" sz="2800" dirty="0" smtClean="0"/>
              <a:t>ja ühisasutuste tegevuse sätestamine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t-EE" sz="2800" dirty="0" smtClean="0"/>
              <a:t>Omavalitsuste </a:t>
            </a:r>
            <a:r>
              <a:rPr lang="et-EE" sz="2800" dirty="0" smtClean="0">
                <a:solidFill>
                  <a:srgbClr val="0084D1"/>
                </a:solidFill>
              </a:rPr>
              <a:t>rahastamismudeli ülevaatamine</a:t>
            </a:r>
            <a:r>
              <a:rPr lang="et-EE" sz="2800" dirty="0" smtClean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t-EE" sz="2800" dirty="0" smtClean="0">
                <a:solidFill>
                  <a:srgbClr val="0084D1"/>
                </a:solidFill>
              </a:rPr>
              <a:t>osavaldade</a:t>
            </a:r>
            <a:r>
              <a:rPr lang="et-EE" sz="2800" dirty="0" smtClean="0"/>
              <a:t> (linnaosade) õiguste laiendamine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t-EE" sz="2800" dirty="0" smtClean="0"/>
              <a:t>harukondliku ja territoriaalse juhtimise ühtlustamine  </a:t>
            </a:r>
          </a:p>
          <a:p>
            <a:endParaRPr lang="et-EE" sz="28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endParaRPr lang="et-EE" b="1" dirty="0" smtClean="0">
              <a:latin typeface="Arial" pitchFamily="34" charset="0"/>
              <a:cs typeface="Arial" pitchFamily="34" charset="0"/>
            </a:endParaRPr>
          </a:p>
          <a:p>
            <a:endParaRPr lang="et-EE" b="1" dirty="0" smtClean="0">
              <a:latin typeface="Arial" pitchFamily="34" charset="0"/>
              <a:cs typeface="Arial" pitchFamily="34" charset="0"/>
            </a:endParaRPr>
          </a:p>
          <a:p>
            <a:endParaRPr lang="et-E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ealkiri 1"/>
          <p:cNvSpPr>
            <a:spLocks noGrp="1"/>
          </p:cNvSpPr>
          <p:nvPr>
            <p:ph type="title"/>
          </p:nvPr>
        </p:nvSpPr>
        <p:spPr>
          <a:xfrm>
            <a:off x="467321" y="259687"/>
            <a:ext cx="8093177" cy="928334"/>
          </a:xfrm>
        </p:spPr>
        <p:txBody>
          <a:bodyPr/>
          <a:lstStyle/>
          <a:p>
            <a:pPr marL="339402" indent="-339402"/>
            <a:r>
              <a:rPr lang="et-EE" altLang="et-EE" dirty="0" smtClean="0">
                <a:solidFill>
                  <a:srgbClr val="0070C0"/>
                </a:solidFill>
                <a:cs typeface="Arial" charset="0"/>
              </a:rPr>
              <a:t>Koalitsioonileppe augustitäiendused</a:t>
            </a:r>
            <a:endParaRPr lang="et-EE" altLang="et-EE" dirty="0" smtClean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0914" y="1193927"/>
            <a:ext cx="8160518" cy="4701287"/>
          </a:xfrm>
        </p:spPr>
        <p:txBody>
          <a:bodyPr/>
          <a:lstStyle/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</a:pPr>
            <a:r>
              <a:rPr lang="et-EE" altLang="et-EE" sz="2000" dirty="0" smtClean="0"/>
              <a:t>Augustis täpsustati koalitsioonis haldusreformi põhimõtteid :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000" dirty="0" smtClean="0"/>
              <a:t>sõnastada </a:t>
            </a:r>
            <a:r>
              <a:rPr lang="et-EE" sz="2000" dirty="0" smtClean="0">
                <a:solidFill>
                  <a:srgbClr val="0070C0"/>
                </a:solidFill>
              </a:rPr>
              <a:t>1. novembriks </a:t>
            </a:r>
            <a:r>
              <a:rPr lang="et-EE" sz="2000" dirty="0" smtClean="0">
                <a:solidFill>
                  <a:schemeClr val="tx1"/>
                </a:solidFill>
              </a:rPr>
              <a:t>objektiivselt mõõdetavad </a:t>
            </a:r>
            <a:r>
              <a:rPr lang="et-EE" sz="2000" dirty="0" smtClean="0">
                <a:solidFill>
                  <a:srgbClr val="0070C0"/>
                </a:solidFill>
              </a:rPr>
              <a:t>kriteeriumid omavalitsuse miinimumsuuruseks </a:t>
            </a:r>
            <a:r>
              <a:rPr lang="et-EE" sz="2000" dirty="0" smtClean="0"/>
              <a:t>lähtudes omavalitsuste ülesannete täitmiseks vajalikust võimekusest. </a:t>
            </a:r>
            <a:r>
              <a:rPr lang="et-EE" sz="2000" dirty="0" smtClean="0">
                <a:solidFill>
                  <a:srgbClr val="0070C0"/>
                </a:solidFill>
              </a:rPr>
              <a:t>Erandite</a:t>
            </a:r>
            <a:r>
              <a:rPr lang="et-EE" sz="2000" dirty="0" smtClean="0"/>
              <a:t> </a:t>
            </a:r>
            <a:r>
              <a:rPr lang="et-EE" sz="2000" dirty="0" smtClean="0">
                <a:solidFill>
                  <a:srgbClr val="0070C0"/>
                </a:solidFill>
              </a:rPr>
              <a:t>tegemine</a:t>
            </a:r>
            <a:r>
              <a:rPr lang="et-EE" sz="2000" dirty="0" smtClean="0"/>
              <a:t>, kus põhjendatud.  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0070C0"/>
                </a:solidFill>
              </a:rPr>
              <a:t>kahekordse liitumistoetuse </a:t>
            </a:r>
            <a:r>
              <a:rPr lang="et-EE" sz="2000" dirty="0" smtClean="0"/>
              <a:t>maksmisel lähtuda, et liitumise tulemusel moodustuv omavalitsus </a:t>
            </a:r>
            <a:r>
              <a:rPr lang="et-EE" sz="2000" dirty="0" smtClean="0">
                <a:solidFill>
                  <a:srgbClr val="0070C0"/>
                </a:solidFill>
              </a:rPr>
              <a:t>vastab kokkulepitud kriteeriumitele</a:t>
            </a:r>
            <a:r>
              <a:rPr lang="et-EE" altLang="et-EE" sz="2000" dirty="0" smtClean="0"/>
              <a:t>. 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000" dirty="0" smtClean="0"/>
              <a:t>Seada sihiks </a:t>
            </a:r>
            <a:r>
              <a:rPr lang="et-EE" sz="2000" dirty="0" smtClean="0">
                <a:solidFill>
                  <a:srgbClr val="0070C0"/>
                </a:solidFill>
              </a:rPr>
              <a:t>omavalitsuslike ülesannete üleandmine maavalitsustelt ühendasutustele </a:t>
            </a:r>
            <a:r>
              <a:rPr lang="et-EE" sz="2000" dirty="0" smtClean="0"/>
              <a:t>(või – piisava võimekuse korral - omavalitsustele). 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000" dirty="0" smtClean="0"/>
              <a:t>Vaadata läbi </a:t>
            </a:r>
            <a:r>
              <a:rPr lang="et-EE" sz="2000" dirty="0" smtClean="0">
                <a:solidFill>
                  <a:srgbClr val="0070C0"/>
                </a:solidFill>
              </a:rPr>
              <a:t>tasandusfondi valem </a:t>
            </a:r>
            <a:r>
              <a:rPr lang="et-EE" sz="2000" dirty="0" smtClean="0"/>
              <a:t>ning pidada vajalikuks </a:t>
            </a:r>
            <a:r>
              <a:rPr lang="et-EE" sz="2000" dirty="0" smtClean="0">
                <a:solidFill>
                  <a:srgbClr val="0070C0"/>
                </a:solidFill>
              </a:rPr>
              <a:t>tasandusfondi kogumahu suurendamist</a:t>
            </a:r>
            <a:r>
              <a:rPr lang="et-EE" sz="2000" dirty="0" smtClean="0"/>
              <a:t>  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000" dirty="0" smtClean="0"/>
              <a:t>analüüsida võimalusi </a:t>
            </a:r>
            <a:r>
              <a:rPr lang="et-EE" sz="2000" dirty="0" smtClean="0">
                <a:solidFill>
                  <a:srgbClr val="0070C0"/>
                </a:solidFill>
              </a:rPr>
              <a:t>kohalike maksude </a:t>
            </a:r>
            <a:r>
              <a:rPr lang="et-EE" sz="2000" dirty="0" smtClean="0"/>
              <a:t>kehtestamise õiguste laiendamiseks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altLang="et-EE" sz="2000" dirty="0" smtClean="0">
                <a:solidFill>
                  <a:srgbClr val="0070C0"/>
                </a:solidFill>
              </a:rPr>
              <a:t>Sätestada külavanemate</a:t>
            </a:r>
            <a:r>
              <a:rPr lang="et-EE" altLang="et-EE" sz="2000" dirty="0" smtClean="0"/>
              <a:t> õigused ja kohustused, </a:t>
            </a:r>
            <a:r>
              <a:rPr lang="et-EE" sz="2000" dirty="0" smtClean="0"/>
              <a:t>sätestada </a:t>
            </a:r>
            <a:r>
              <a:rPr lang="et-EE" sz="2000" dirty="0" smtClean="0">
                <a:solidFill>
                  <a:srgbClr val="0070C0"/>
                </a:solidFill>
              </a:rPr>
              <a:t>linnaosade õigused </a:t>
            </a:r>
            <a:r>
              <a:rPr lang="et-EE" sz="2000" dirty="0" smtClean="0"/>
              <a:t>ja analüüsida pealinna seaduse otstarbekust.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ealkiri 1"/>
          <p:cNvSpPr>
            <a:spLocks noGrp="1"/>
          </p:cNvSpPr>
          <p:nvPr>
            <p:ph type="title"/>
          </p:nvPr>
        </p:nvSpPr>
        <p:spPr>
          <a:xfrm>
            <a:off x="467321" y="259687"/>
            <a:ext cx="8093177" cy="928334"/>
          </a:xfrm>
        </p:spPr>
        <p:txBody>
          <a:bodyPr/>
          <a:lstStyle/>
          <a:p>
            <a:pPr marL="339402" indent="-339402"/>
            <a:r>
              <a:rPr lang="et-EE" altLang="et-EE" dirty="0" smtClean="0">
                <a:solidFill>
                  <a:srgbClr val="0070C0"/>
                </a:solidFill>
                <a:cs typeface="Arial" charset="0"/>
              </a:rPr>
              <a:t>Arutelu teema – KOV koostöö</a:t>
            </a:r>
            <a:endParaRPr lang="et-EE" altLang="et-EE" dirty="0" smtClean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0914" y="1193927"/>
            <a:ext cx="8160518" cy="4701287"/>
          </a:xfrm>
        </p:spPr>
        <p:txBody>
          <a:bodyPr/>
          <a:lstStyle/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defRPr/>
            </a:pPr>
            <a:r>
              <a:rPr lang="et-EE" altLang="et-EE" sz="2400" dirty="0" smtClean="0">
                <a:solidFill>
                  <a:schemeClr val="tx1"/>
                </a:solidFill>
              </a:rPr>
              <a:t>Ettepanekuid KOV </a:t>
            </a:r>
            <a:r>
              <a:rPr lang="et-EE" altLang="et-EE" sz="2400" dirty="0" smtClean="0">
                <a:solidFill>
                  <a:srgbClr val="0070C0"/>
                </a:solidFill>
              </a:rPr>
              <a:t>maakondliku koostöö </a:t>
            </a:r>
            <a:r>
              <a:rPr lang="et-EE" altLang="et-EE" sz="2400" dirty="0" smtClean="0">
                <a:solidFill>
                  <a:schemeClr val="tx1"/>
                </a:solidFill>
              </a:rPr>
              <a:t>arendamiseks: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  <a:defRPr/>
            </a:pPr>
            <a:r>
              <a:rPr lang="et-EE" altLang="et-EE" sz="2400" dirty="0" smtClean="0">
                <a:solidFill>
                  <a:srgbClr val="0070C0"/>
                </a:solidFill>
              </a:rPr>
              <a:t>Maakonna arengu kavandamine </a:t>
            </a:r>
            <a:r>
              <a:rPr lang="et-EE" altLang="et-EE" sz="2400" dirty="0" smtClean="0"/>
              <a:t>antakse maavalitsustelt üle KOV koostööorganitele.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  <a:defRPr/>
            </a:pPr>
            <a:r>
              <a:rPr lang="et-EE" altLang="et-EE" sz="2400" dirty="0" smtClean="0"/>
              <a:t>Sätestatakse ülesandeks tegeleda maakonna/piirkonna KOV koostöös ühiselt </a:t>
            </a:r>
            <a:r>
              <a:rPr lang="et-EE" altLang="et-EE" sz="2400" dirty="0" smtClean="0">
                <a:solidFill>
                  <a:srgbClr val="0070C0"/>
                </a:solidFill>
              </a:rPr>
              <a:t>ettevõtluskeskkonna arendamisega </a:t>
            </a:r>
            <a:r>
              <a:rPr lang="et-EE" altLang="et-EE" sz="2400" dirty="0" smtClean="0"/>
              <a:t>läbi selleks loodud struktuuride – maakondlike arenduskeskuste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  <a:defRPr/>
            </a:pPr>
            <a:r>
              <a:rPr lang="et-EE" altLang="et-EE" sz="2400" dirty="0" smtClean="0">
                <a:solidFill>
                  <a:srgbClr val="0070C0"/>
                </a:solidFill>
              </a:rPr>
              <a:t>Maakondliku ühistranspordi korraldus </a:t>
            </a:r>
            <a:r>
              <a:rPr lang="et-EE" altLang="et-EE" sz="2400" dirty="0" smtClean="0"/>
              <a:t>antakse üle (eelduslikult mitme maakonna) KOV-idele ühiselt korraldamiseks läbi ühistranspordikeskuste. </a:t>
            </a:r>
          </a:p>
          <a:p>
            <a:pPr marL="432000" indent="-324000">
              <a:lnSpc>
                <a:spcPct val="100000"/>
              </a:lnSpc>
              <a:spcAft>
                <a:spcPts val="600"/>
              </a:spcAft>
              <a:buClr>
                <a:srgbClr val="0084D1"/>
              </a:buClr>
              <a:buFont typeface="Arial" panose="020B0604020202020204" pitchFamily="34" charset="0"/>
              <a:buChar char="•"/>
              <a:defRPr/>
            </a:pPr>
            <a:r>
              <a:rPr lang="et-EE" altLang="et-EE" sz="2400" dirty="0" smtClean="0">
                <a:solidFill>
                  <a:srgbClr val="0070C0"/>
                </a:solidFill>
              </a:rPr>
              <a:t>Reguleeritakse ühisasutuse ja –ametite  tegevus KOKSis, </a:t>
            </a:r>
            <a:r>
              <a:rPr lang="et-EE" altLang="et-EE" sz="2400" dirty="0" smtClean="0"/>
              <a:t>mis t</a:t>
            </a:r>
            <a:r>
              <a:rPr lang="et-EE" altLang="et-EE" sz="2400" dirty="0" smtClean="0">
                <a:solidFill>
                  <a:schemeClr val="tx1"/>
                </a:solidFill>
              </a:rPr>
              <a:t>äpsustab õigust delegeerida ülesandeid ühisametile, ühisasutusele või ühisametnikule.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Ajakava</a:t>
            </a:r>
            <a:endParaRPr lang="et-E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Seadus 2016</a:t>
            </a:r>
          </a:p>
          <a:p>
            <a:r>
              <a:rPr lang="et-EE" dirty="0" smtClean="0"/>
              <a:t>Omaalgatuslikud ühinemised 2017</a:t>
            </a:r>
          </a:p>
          <a:p>
            <a:r>
              <a:rPr lang="et-EE" dirty="0" smtClean="0"/>
              <a:t>Valitsuse algatatud ühinemised 2018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251918"/>
            <a:ext cx="7920000" cy="864095"/>
          </a:xfrm>
        </p:spPr>
        <p:txBody>
          <a:bodyPr/>
          <a:lstStyle/>
          <a:p>
            <a:r>
              <a:rPr lang="et-EE" altLang="et-EE" dirty="0" smtClean="0">
                <a:solidFill>
                  <a:srgbClr val="0070C0"/>
                </a:solidFill>
              </a:rPr>
              <a:t/>
            </a:r>
            <a:br>
              <a:rPr lang="et-EE" altLang="et-EE" dirty="0" smtClean="0">
                <a:solidFill>
                  <a:srgbClr val="0070C0"/>
                </a:solidFill>
              </a:rPr>
            </a:br>
            <a:r>
              <a:rPr lang="et-EE" altLang="et-EE" dirty="0" smtClean="0">
                <a:solidFill>
                  <a:srgbClr val="0070C0"/>
                </a:solidFill>
              </a:rPr>
              <a:t>Reformi sisu ja eelnõu ettevalmistamine</a:t>
            </a:r>
            <a:endParaRPr lang="et-EE" dirty="0">
              <a:solidFill>
                <a:srgbClr val="0070C0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t-EE" altLang="et-EE" sz="2400" b="1" dirty="0" smtClean="0"/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t-EE" altLang="et-EE" sz="2400" dirty="0" smtClean="0">
                <a:solidFill>
                  <a:srgbClr val="0070C0"/>
                </a:solidFill>
              </a:rPr>
              <a:t>I Haldusreformi põhimõtete ja kriteeriumite väljatöötamine, eelnõu ettevalmistamine ja menetlemine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altLang="et-EE" sz="2400" b="1" dirty="0" smtClean="0"/>
              <a:t>oktoober –november 2015</a:t>
            </a:r>
            <a:r>
              <a:rPr lang="et-EE" altLang="et-EE" sz="2400" dirty="0" smtClean="0"/>
              <a:t> 	Haldusreformi kontseptsiooni esitamine VV-le, sisend seaduse eelnõuks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altLang="et-EE" sz="2400" b="1" dirty="0" smtClean="0"/>
              <a:t>veebr. 2016</a:t>
            </a:r>
            <a:r>
              <a:rPr lang="et-EE" altLang="et-EE" sz="2400" dirty="0" smtClean="0"/>
              <a:t> 	Haldusreformi seaduseelnõude paketi heakskiitmine valitsuses (hiljemalt 25.02.16)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altLang="et-EE" sz="2400" b="1" dirty="0" smtClean="0"/>
              <a:t>Kuni juuni 2016</a:t>
            </a:r>
            <a:r>
              <a:rPr lang="et-EE" altLang="et-EE" sz="2400" dirty="0" smtClean="0"/>
              <a:t> 	Eelnõu menetlemine ja vastuvõtmine Riigikogus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altLang="et-EE" sz="2400" b="1" dirty="0" smtClean="0"/>
              <a:t>1. juuli 2016</a:t>
            </a:r>
            <a:r>
              <a:rPr lang="et-EE" altLang="et-EE" sz="2400" dirty="0" smtClean="0"/>
              <a:t> 	Haldusreformi seaduste jõustumine (tähtaeg koalitsioonilepingus)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Custom</PresentationFormat>
  <Paragraphs>74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KOV reformi eesmärgid ja põhimõtted</vt:lpstr>
      <vt:lpstr>Eesmärgid</vt:lpstr>
      <vt:lpstr>Kohaliku omavalitsuse reformi eesmärgid</vt:lpstr>
      <vt:lpstr>Slide 4</vt:lpstr>
      <vt:lpstr>Vabariigi Valitsuse tegevusprogramm</vt:lpstr>
      <vt:lpstr>Koalitsioonileppe augustitäiendused</vt:lpstr>
      <vt:lpstr>Arutelu teema – KOV koostöö</vt:lpstr>
      <vt:lpstr>Ajakava</vt:lpstr>
      <vt:lpstr> Reformi sisu ja eelnõu ettevalmistamine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2015-10-21T06:29:02Z</dcterms:modified>
</cp:coreProperties>
</file>